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5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3080580F-A111-483F-B8E7-5403D97247BF}" name="Main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764" autoAdjust="0"/>
    <p:restoredTop sz="100000" autoAdjust="0"/>
  </p:normalViewPr>
  <p:slideViewPr>
    <p:cSldViewPr snapToGrid="0">
      <p:cViewPr varScale="1">
        <p:scale>
          <a:sx n="100" d="100"/>
          <a:sy n="100" d="100"/>
        </p:scale>
        <p:origin x="72" y="1464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87A23F8-1023-44DB-94FA-324FF4C25C44}" type="datetime1">
              <a:rPr lang="ko-KR" altLang="en-US"/>
              <a:pPr lvl="0">
                <a:defRPr/>
              </a:pPr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4DA1AB3-0D09-4229-8046-2E50F36D28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4.png"  /><Relationship Id="rId5" Type="http://schemas.openxmlformats.org/officeDocument/2006/relationships/image" Target="../media/image17.png"  /><Relationship Id="rId6" Type="http://schemas.openxmlformats.org/officeDocument/2006/relationships/image" Target="../media/image14.png"  /><Relationship Id="rId7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0.gif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38.jpeg"  /><Relationship Id="rId11" Type="http://schemas.openxmlformats.org/officeDocument/2006/relationships/image" Target="../media/image39.jpeg"  /><Relationship Id="rId12" Type="http://schemas.openxmlformats.org/officeDocument/2006/relationships/image" Target="../media/image40.png"  /><Relationship Id="rId13" Type="http://schemas.openxmlformats.org/officeDocument/2006/relationships/image" Target="../media/image41.jpeg"  /><Relationship Id="rId14" Type="http://schemas.openxmlformats.org/officeDocument/2006/relationships/image" Target="../media/image42.png"  /><Relationship Id="rId15" Type="http://schemas.openxmlformats.org/officeDocument/2006/relationships/image" Target="../media/image43.png"  /><Relationship Id="rId16" Type="http://schemas.openxmlformats.org/officeDocument/2006/relationships/image" Target="../media/image44.gif"  /><Relationship Id="rId17" Type="http://schemas.openxmlformats.org/officeDocument/2006/relationships/image" Target="../media/image45.png"  /><Relationship Id="rId18" Type="http://schemas.openxmlformats.org/officeDocument/2006/relationships/image" Target="../media/image46.png"  /><Relationship Id="rId19" Type="http://schemas.openxmlformats.org/officeDocument/2006/relationships/image" Target="../media/image47.png"  /><Relationship Id="rId2" Type="http://schemas.openxmlformats.org/officeDocument/2006/relationships/slideLayout" Target="../slideLayouts/slideLayout4.xml"  /><Relationship Id="rId20" Type="http://schemas.openxmlformats.org/officeDocument/2006/relationships/image" Target="../media/image48.png"  /><Relationship Id="rId21" Type="http://schemas.openxmlformats.org/officeDocument/2006/relationships/image" Target="../media/image49.png"  /><Relationship Id="rId22" Type="http://schemas.openxmlformats.org/officeDocument/2006/relationships/image" Target="../media/image50.png"  /><Relationship Id="rId3" Type="http://schemas.openxmlformats.org/officeDocument/2006/relationships/image" Target="../media/image31.png"  /><Relationship Id="rId4" Type="http://schemas.openxmlformats.org/officeDocument/2006/relationships/image" Target="../media/image32.jpe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jpeg"  /><Relationship Id="rId9" Type="http://schemas.openxmlformats.org/officeDocument/2006/relationships/image" Target="../media/image3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1.jpeg"  /><Relationship Id="rId3" Type="http://schemas.openxmlformats.org/officeDocument/2006/relationships/image" Target="../media/image52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6.png"  /><Relationship Id="rId5" Type="http://schemas.openxmlformats.org/officeDocument/2006/relationships/image" Target="../media/image6.png"  /><Relationship Id="rId6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rgbClr val="4c4c4c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02. 2020</a:t>
            </a:r>
            <a:endParaRPr lang="en-US" altLang="ko-KR" sz="8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>
          <a:xfrm>
            <a:off x="2900799" y="2777885"/>
            <a:ext cx="4860513" cy="14773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144000" tIns="0" rIns="179999" bIns="0" anchor="ctr">
            <a:no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TEAM JSK</a:t>
            </a:r>
            <a:endParaRPr lang="en-US" altLang="ko-KR" sz="2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pPr lvl="0">
              <a:defRPr/>
            </a:pPr>
            <a:r>
              <a:rPr lang="en-US" altLang="ko-KR" sz="4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STAY WITH ME</a:t>
            </a:r>
            <a:endParaRPr lang="en-US" altLang="ko-KR" sz="4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FINAL PROJECT</a:t>
            </a:r>
            <a:endParaRPr lang="en-US" altLang="ko-KR" sz="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763" y="3429000"/>
            <a:ext cx="6848474" cy="1228725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5168" y="3501008"/>
            <a:ext cx="1838325" cy="542925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4016896" y="2845331"/>
            <a:ext cx="1799069" cy="3676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 접속 시</a:t>
            </a:r>
            <a:endParaRPr lang="ko-KR" altLang="en-US">
              <a:latin typeface="한컴 윤고딕 740"/>
            </a:endParaRPr>
          </a:p>
        </p:txBody>
      </p:sp>
      <p:sp>
        <p:nvSpPr>
          <p:cNvPr id="14" name=""/>
          <p:cNvSpPr/>
          <p:nvPr/>
        </p:nvSpPr>
        <p:spPr>
          <a:xfrm>
            <a:off x="5375523" y="3573016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4736976" y="4158605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2072680" y="4168130"/>
            <a:ext cx="864096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503315" y="4158605"/>
            <a:ext cx="720080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295356" y="3179068"/>
            <a:ext cx="361181" cy="2076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617296" y="3156590"/>
            <a:ext cx="741844" cy="2724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접근불가</a:t>
            </a:r>
            <a:endParaRPr lang="ko-KR" altLang="en-US" sz="12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6070" y="4706431"/>
            <a:ext cx="7200304" cy="207389"/>
          </a:xfrm>
          <a:prstGeom prst="rect">
            <a:avLst/>
          </a:prstGeom>
        </p:spPr>
      </p:pic>
      <p:cxnSp>
        <p:nvCxnSpPr>
          <p:cNvPr id="21" name=""/>
          <p:cNvCxnSpPr>
            <a:stCxn id="15" idx="2"/>
            <a:endCxn id="20" idx="0"/>
          </p:cNvCxnSpPr>
          <p:nvPr/>
        </p:nvCxnSpPr>
        <p:spPr>
          <a:xfrm rot="5400000">
            <a:off x="4959724" y="4605143"/>
            <a:ext cx="187786" cy="14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243251" y="2553519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4175217" y="2556983"/>
            <a:ext cx="1898787" cy="36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✔게스트</a:t>
            </a:r>
            <a:r>
              <a:rPr lang="en-US" altLang="ko-KR">
                <a:latin typeface="한컴 윤고딕 740"/>
              </a:rPr>
              <a:t>/</a:t>
            </a:r>
            <a:r>
              <a:rPr lang="ko-KR" altLang="en-US">
                <a:latin typeface="한컴 윤고딕 740"/>
                <a:ea typeface="한컴 윤고딕 740"/>
              </a:rPr>
              <a:t>호스트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413719" y="2532738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관리자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l="69670" b="48630"/>
          <a:stretch>
            <a:fillRect/>
          </a:stretch>
        </p:blipFill>
        <p:spPr>
          <a:xfrm>
            <a:off x="836035" y="3025053"/>
            <a:ext cx="2077315" cy="63124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859" y="3072678"/>
            <a:ext cx="1838325" cy="54292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rcRect l="69670" b="48630"/>
          <a:stretch>
            <a:fillRect/>
          </a:stretch>
        </p:blipFill>
        <p:spPr>
          <a:xfrm>
            <a:off x="7136389" y="2995611"/>
            <a:ext cx="2077315" cy="63124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29043" y="3056225"/>
            <a:ext cx="1838325" cy="54292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6"/>
          <a:srcRect l="69670" b="48630"/>
          <a:stretch>
            <a:fillRect/>
          </a:stretch>
        </p:blipFill>
        <p:spPr>
          <a:xfrm>
            <a:off x="4062412" y="3022455"/>
            <a:ext cx="2077315" cy="63124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6794" y="3807967"/>
            <a:ext cx="7115803" cy="2606657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1381125" y="3801341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4122594" y="3798743"/>
            <a:ext cx="3134590" cy="181840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3202998" y="4318289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 flipH="1">
            <a:off x="1207943" y="3645477"/>
            <a:ext cx="181840" cy="77931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 rot="16217364">
            <a:off x="4671382" y="3565967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 rot="18450376">
            <a:off x="7127101" y="3555575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rcRect t="3160" b="90280"/>
          <a:stretch>
            <a:fillRect/>
          </a:stretch>
        </p:blipFill>
        <p:spPr>
          <a:xfrm>
            <a:off x="5753221" y="4087090"/>
            <a:ext cx="3335238" cy="45027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125" y="3643746"/>
            <a:ext cx="4097481" cy="1311841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736397" y="2242704"/>
            <a:ext cx="2593917" cy="69861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latin typeface="에스코어 드림 7 ExtraBold"/>
                <a:ea typeface="에스코어 드림 7 ExtraBold"/>
              </a:rPr>
              <a:t>http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s</a:t>
            </a:r>
            <a:r>
              <a:rPr lang="en-US" altLang="ko-KR" sz="4000">
                <a:latin typeface="에스코어 드림 7 ExtraBold"/>
                <a:ea typeface="에스코어 드림 7 ExtraBold"/>
              </a:rPr>
              <a:t> 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SSL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3866282" y="2577811"/>
            <a:ext cx="1997308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공격</a:t>
            </a:r>
            <a:endParaRPr lang="ko-KR" altLang="en-US" sz="2000" i="1">
              <a:solidFill>
                <a:schemeClr val="dk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222046" y="3313832"/>
            <a:ext cx="3338602" cy="5713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웹 어플리케이션 취약점 중 하나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5" name=""/>
          <p:cNvSpPr txBox="1"/>
          <p:nvPr/>
        </p:nvSpPr>
        <p:spPr>
          <a:xfrm>
            <a:off x="3713011" y="4297506"/>
            <a:ext cx="2455379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 sz="2000" i="1">
              <a:solidFill>
                <a:srgbClr val="ff0000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980584" y="4990232"/>
            <a:ext cx="1728012" cy="57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공격 방어 기법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rcRect t="31390" b="7110"/>
          <a:stretch>
            <a:fillRect/>
          </a:stretch>
        </p:blipFill>
        <p:spPr>
          <a:xfrm>
            <a:off x="1601932" y="3516889"/>
            <a:ext cx="6667500" cy="1798493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717521" y="2380903"/>
            <a:ext cx="2453640" cy="6972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2841047" y="3036740"/>
            <a:ext cx="4507579" cy="299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form</a:t>
            </a:r>
            <a:r>
              <a:rPr lang="ko-KR" altLang="en-US" sz="1400"/>
              <a:t>을 넘길 시 토큰을 함께  전송해주지 않았을 경우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475" y="2594696"/>
            <a:ext cx="7153274" cy="54292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910" y="3733380"/>
            <a:ext cx="8156862" cy="61102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0477" y="4815320"/>
            <a:ext cx="6364432" cy="15001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351193" y="2173431"/>
            <a:ext cx="1125336" cy="3652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jsp</a:t>
            </a: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head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6" name=""/>
          <p:cNvCxnSpPr>
            <a:stCxn id="15" idx="1"/>
          </p:cNvCxnSpPr>
          <p:nvPr/>
        </p:nvCxnSpPr>
        <p:spPr>
          <a:xfrm rot="10800000">
            <a:off x="1580284" y="2356051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0800000">
            <a:off x="5470815" y="2369040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536498" y="3296515"/>
            <a:ext cx="82573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HTML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9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0800000">
            <a:off x="548293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1008784" y="3732068"/>
            <a:ext cx="476249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498398" y="4470688"/>
            <a:ext cx="822267" cy="36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script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/>
          <p:nvPr/>
        </p:nvCxnSpPr>
        <p:spPr>
          <a:xfrm rot="10800000">
            <a:off x="1554307" y="4644649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rot="10800000">
            <a:off x="5444838" y="4657638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/>
          <p:nvPr/>
        </p:nvSpPr>
        <p:spPr>
          <a:xfrm>
            <a:off x="2139661" y="5062105"/>
            <a:ext cx="5100204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753463" y="2144856"/>
            <a:ext cx="6407383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BCrypt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Password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Encoder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949411" y="2863559"/>
            <a:ext cx="1866557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비밀번호 암호화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897" y="4610532"/>
            <a:ext cx="7334250" cy="115252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220" y="3555423"/>
            <a:ext cx="4819650" cy="647700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355523" y="3296515"/>
            <a:ext cx="1279467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Controller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4663787" y="4176277"/>
            <a:ext cx="504478" cy="365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>
            <a:stCxn id="20" idx="1"/>
          </p:cNvCxnSpPr>
          <p:nvPr/>
        </p:nvCxnSpPr>
        <p:spPr>
          <a:xfrm rot="10800000">
            <a:off x="1571625" y="4350237"/>
            <a:ext cx="3092161" cy="8662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>
            <a:endCxn id="20" idx="3"/>
          </p:cNvCxnSpPr>
          <p:nvPr/>
        </p:nvCxnSpPr>
        <p:spPr>
          <a:xfrm rot="10800000">
            <a:off x="5168265" y="4358899"/>
            <a:ext cx="3160050" cy="433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/>
          <p:nvPr/>
        </p:nvSpPr>
        <p:spPr>
          <a:xfrm>
            <a:off x="1251238" y="4797136"/>
            <a:ext cx="796636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1068" y="2059131"/>
            <a:ext cx="1143001" cy="1143001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4483675" y="2107621"/>
            <a:ext cx="179901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geocoding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4455100" y="2534514"/>
            <a:ext cx="200856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geolocation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6204" y="4458133"/>
            <a:ext cx="1524000" cy="50482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200" y="3781857"/>
            <a:ext cx="5546895" cy="1658215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2697307" y="4225636"/>
            <a:ext cx="1766454" cy="173182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6567920" y="4442113"/>
            <a:ext cx="493568" cy="649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6833" y="2223971"/>
            <a:ext cx="7783027" cy="3847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/>
          <p:cNvSpPr/>
          <p:nvPr/>
        </p:nvSpPr>
        <p:spPr>
          <a:xfrm>
            <a:off x="200029" y="188640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3254" y="188913"/>
            <a:ext cx="8244466" cy="4074452"/>
          </a:xfrm>
          <a:prstGeom prst="rect">
            <a:avLst/>
          </a:prstGeom>
        </p:spPr>
      </p:pic>
      <p:cxnSp>
        <p:nvCxnSpPr>
          <p:cNvPr id="32" name=""/>
          <p:cNvCxnSpPr/>
          <p:nvPr/>
        </p:nvCxnSpPr>
        <p:spPr>
          <a:xfrm rot="5400000">
            <a:off x="1506141" y="5185767"/>
            <a:ext cx="576064" cy="576064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 flipV="1">
            <a:off x="1074093" y="5229200"/>
            <a:ext cx="792087" cy="360040"/>
          </a:xfrm>
          <a:prstGeom prst="snip1Rect">
            <a:avLst>
              <a:gd name="adj" fmla="val 50000"/>
            </a:avLst>
          </a:prstGeom>
          <a:solidFill>
            <a:srgbClr val="4c4c4c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1146101" y="5254262"/>
            <a:ext cx="864096" cy="3372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주제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ea typeface="한컴 윤고딕 740"/>
              <a:cs typeface="+mj-cs"/>
            </a:endParaRPr>
          </a:p>
        </p:txBody>
      </p:sp>
      <p:grpSp>
        <p:nvGrpSpPr>
          <p:cNvPr id="46" name=""/>
          <p:cNvGrpSpPr/>
          <p:nvPr/>
        </p:nvGrpSpPr>
        <p:grpSpPr>
          <a:xfrm rot="0">
            <a:off x="2201838" y="5185767"/>
            <a:ext cx="1464543" cy="576064"/>
            <a:chOff x="2379762" y="4825727"/>
            <a:chExt cx="1464543" cy="576064"/>
          </a:xfrm>
        </p:grpSpPr>
        <p:sp>
          <p:nvSpPr>
            <p:cNvPr id="41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0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"/>
          <p:cNvSpPr txBox="1"/>
          <p:nvPr/>
        </p:nvSpPr>
        <p:spPr>
          <a:xfrm>
            <a:off x="2269654" y="5250839"/>
            <a:ext cx="1152128" cy="3384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선정 이유</a:t>
            </a: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스퀘어 Bold"/>
                <a:ea typeface="나눔스퀘어 Bold"/>
                <a:cs typeface="+mj-cs"/>
              </a:rPr>
              <a:t> 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나눔스퀘어 Bold"/>
              <a:ea typeface="나눔스퀘어 Bold"/>
              <a:cs typeface="+mj-cs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3786014" y="5185767"/>
            <a:ext cx="1464543" cy="576064"/>
            <a:chOff x="2379762" y="4825727"/>
            <a:chExt cx="1464543" cy="576064"/>
          </a:xfrm>
        </p:grpSpPr>
        <p:sp>
          <p:nvSpPr>
            <p:cNvPr id="48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9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"/>
          <p:cNvSpPr txBox="1"/>
          <p:nvPr/>
        </p:nvSpPr>
        <p:spPr>
          <a:xfrm>
            <a:off x="3819922" y="5252719"/>
            <a:ext cx="1152128" cy="33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작업 문서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cs typeface="+mj-cs"/>
            </a:endParaRPr>
          </a:p>
        </p:txBody>
      </p:sp>
      <p:grpSp>
        <p:nvGrpSpPr>
          <p:cNvPr id="51" name=""/>
          <p:cNvGrpSpPr/>
          <p:nvPr/>
        </p:nvGrpSpPr>
        <p:grpSpPr>
          <a:xfrm rot="0">
            <a:off x="5394572" y="5195292"/>
            <a:ext cx="1953741" cy="576064"/>
            <a:chOff x="2379762" y="4835252"/>
            <a:chExt cx="1460556" cy="576064"/>
          </a:xfrm>
        </p:grpSpPr>
        <p:sp>
          <p:nvSpPr>
            <p:cNvPr id="52" name=""/>
            <p:cNvSpPr/>
            <p:nvPr/>
          </p:nvSpPr>
          <p:spPr>
            <a:xfrm flipV="1">
              <a:off x="2379762" y="4869160"/>
              <a:ext cx="1291942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3" name=""/>
            <p:cNvCxnSpPr/>
            <p:nvPr/>
          </p:nvCxnSpPr>
          <p:spPr>
            <a:xfrm rot="5400000">
              <a:off x="3336962" y="4907960"/>
              <a:ext cx="576064" cy="430647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"/>
          <p:cNvSpPr txBox="1"/>
          <p:nvPr/>
        </p:nvSpPr>
        <p:spPr>
          <a:xfrm>
            <a:off x="5439881" y="5222294"/>
            <a:ext cx="1610876" cy="36697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사용기술</a:t>
            </a:r>
            <a:r>
              <a:rPr lang="en-US" altLang="ko-KR">
                <a:solidFill>
                  <a:schemeClr val="lt1"/>
                </a:solidFill>
                <a:latin typeface="한컴 윤고딕 740"/>
                <a:ea typeface="한컴 윤고딕 740"/>
              </a:rPr>
              <a:t>&amp;</a:t>
            </a: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환경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grpSp>
        <p:nvGrpSpPr>
          <p:cNvPr id="55" name=""/>
          <p:cNvGrpSpPr/>
          <p:nvPr/>
        </p:nvGrpSpPr>
        <p:grpSpPr>
          <a:xfrm rot="0">
            <a:off x="7520905" y="5157192"/>
            <a:ext cx="1248518" cy="648072"/>
            <a:chOff x="2379762" y="4797152"/>
            <a:chExt cx="1554179" cy="648072"/>
          </a:xfrm>
        </p:grpSpPr>
        <p:sp>
          <p:nvSpPr>
            <p:cNvPr id="56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7" name=""/>
            <p:cNvCxnSpPr/>
            <p:nvPr/>
          </p:nvCxnSpPr>
          <p:spPr>
            <a:xfrm rot="5400000">
              <a:off x="3206539" y="4717822"/>
              <a:ext cx="648072" cy="806732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"/>
          <p:cNvSpPr txBox="1"/>
          <p:nvPr/>
        </p:nvSpPr>
        <p:spPr>
          <a:xfrm>
            <a:off x="7617296" y="5229200"/>
            <a:ext cx="818044" cy="3665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디자인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4232920" y="4575393"/>
            <a:ext cx="1656184" cy="36617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/>
            </a:pPr>
            <a:r>
              <a:rPr lang="en-US" altLang="ko-KR" spc="1000">
                <a:solidFill>
                  <a:schemeClr val="tx1"/>
                </a:solidFill>
                <a:latin typeface="나눔스퀘어 ExtraBold"/>
                <a:ea typeface="나눔스퀘어 ExtraBold"/>
              </a:rPr>
              <a:t>INDEX</a:t>
            </a:r>
            <a:endParaRPr lang="en-US" altLang="ko-KR" spc="100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0" name=""/>
          <p:cNvCxnSpPr/>
          <p:nvPr/>
        </p:nvCxnSpPr>
        <p:spPr>
          <a:xfrm rot="10800000">
            <a:off x="634464" y="4749527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0800000">
            <a:off x="5622066" y="4744195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1" animBg="1"/>
      <p:bldP spid="31" grpId="2" animBg="1"/>
      <p:bldP spid="46" grpId="3" animBg="1"/>
      <p:bldP spid="33" grpId="4" animBg="1"/>
      <p:bldP spid="47" grpId="5" animBg="1"/>
      <p:bldP spid="50" grpId="6" animBg="1"/>
      <p:bldP spid="51" grpId="7" animBg="1"/>
      <p:bldP spid="54" grpId="8" animBg="1"/>
      <p:bldP spid="55" grpId="9" animBg="1"/>
      <p:bldP spid="58" grpId="10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Oval 23"/>
          <p:cNvSpPr>
            <a:spLocks noChangeArrowheads="1"/>
          </p:cNvSpPr>
          <p:nvPr/>
        </p:nvSpPr>
        <p:spPr>
          <a:xfrm>
            <a:off x="272480" y="2132856"/>
            <a:ext cx="2227070" cy="42484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FRONT-END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60" name="Oval 23"/>
          <p:cNvSpPr>
            <a:spLocks noChangeArrowheads="1"/>
          </p:cNvSpPr>
          <p:nvPr/>
        </p:nvSpPr>
        <p:spPr>
          <a:xfrm>
            <a:off x="7427031" y="2083733"/>
            <a:ext cx="2227070" cy="3433499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TOOL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54" name="Oval 23"/>
          <p:cNvSpPr>
            <a:spLocks noChangeArrowheads="1"/>
          </p:cNvSpPr>
          <p:nvPr/>
        </p:nvSpPr>
        <p:spPr>
          <a:xfrm>
            <a:off x="5047763" y="2718941"/>
            <a:ext cx="2227070" cy="3395075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API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3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ln w="9525">
                <a:solidFill>
                  <a:srgbClr val="ffffff"/>
                </a:solidFill>
              </a:ln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>
          <a:xfrm>
            <a:off x="2647922" y="1988840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BACK-END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40" name="직사각형 125"/>
          <p:cNvSpPr>
            <a:spLocks noChangeArrowheads="1"/>
          </p:cNvSpPr>
          <p:nvPr/>
        </p:nvSpPr>
        <p:spPr>
          <a:xfrm>
            <a:off x="3512880" y="1844863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02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125"/>
          <p:cNvSpPr>
            <a:spLocks noChangeArrowheads="1"/>
          </p:cNvSpPr>
          <p:nvPr/>
        </p:nvSpPr>
        <p:spPr>
          <a:xfrm>
            <a:off x="5945190" y="2527038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03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/>
          <p:cNvSpPr>
            <a:spLocks noChangeArrowheads="1"/>
          </p:cNvSpPr>
          <p:nvPr/>
        </p:nvSpPr>
        <p:spPr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04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9" name="직사각형 125"/>
          <p:cNvSpPr>
            <a:spLocks noChangeArrowheads="1"/>
          </p:cNvSpPr>
          <p:nvPr/>
        </p:nvSpPr>
        <p:spPr>
          <a:xfrm>
            <a:off x="1136576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01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j-cs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2859078" y="2780928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429196" y="3455883"/>
            <a:ext cx="1464626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사용 기술 </a:t>
            </a: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&amp;</a:t>
            </a: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 환경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35" name="직선 연결선 52"/>
          <p:cNvCxnSpPr/>
          <p:nvPr/>
        </p:nvCxnSpPr>
        <p:spPr>
          <a:xfrm>
            <a:off x="454150" y="292494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350" y="3001217"/>
            <a:ext cx="2162377" cy="1075854"/>
          </a:xfrm>
          <a:prstGeom prst="rect">
            <a:avLst/>
          </a:prstGeom>
        </p:spPr>
      </p:pic>
      <p:pic>
        <p:nvPicPr>
          <p:cNvPr id="1037" name=""/>
          <p:cNvPicPr>
            <a:picLocks noChangeAspect="1"/>
          </p:cNvPicPr>
          <p:nvPr/>
        </p:nvPicPr>
        <p:blipFill rotWithShape="1">
          <a:blip r:embed="rId4"/>
          <a:srcRect l="18180" r="18180"/>
          <a:stretch>
            <a:fillRect/>
          </a:stretch>
        </p:blipFill>
        <p:spPr>
          <a:xfrm>
            <a:off x="344488" y="4221088"/>
            <a:ext cx="1008112" cy="792088"/>
          </a:xfrm>
          <a:prstGeom prst="rect">
            <a:avLst/>
          </a:prstGeom>
        </p:spPr>
      </p:pic>
      <p:pic>
        <p:nvPicPr>
          <p:cNvPr id="10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628" y="4005064"/>
            <a:ext cx="2201080" cy="1152128"/>
          </a:xfrm>
          <a:prstGeom prst="rect">
            <a:avLst/>
          </a:prstGeom>
        </p:spPr>
      </p:pic>
      <p:pic>
        <p:nvPicPr>
          <p:cNvPr id="103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3580" y="5157192"/>
            <a:ext cx="1681107" cy="439489"/>
          </a:xfrm>
          <a:prstGeom prst="rect">
            <a:avLst/>
          </a:prstGeom>
        </p:spPr>
      </p:pic>
      <p:pic>
        <p:nvPicPr>
          <p:cNvPr id="10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8504" y="5480111"/>
            <a:ext cx="1652365" cy="901217"/>
          </a:xfrm>
          <a:prstGeom prst="rect">
            <a:avLst/>
          </a:prstGeom>
        </p:spPr>
      </p:pic>
      <p:pic>
        <p:nvPicPr>
          <p:cNvPr id="10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04170" y="2956845"/>
            <a:ext cx="996702" cy="996702"/>
          </a:xfrm>
          <a:prstGeom prst="rect">
            <a:avLst/>
          </a:prstGeom>
        </p:spPr>
      </p:pic>
      <p:pic>
        <p:nvPicPr>
          <p:cNvPr id="104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96071" y="2780928"/>
            <a:ext cx="1112912" cy="1112912"/>
          </a:xfrm>
          <a:prstGeom prst="rect">
            <a:avLst/>
          </a:prstGeom>
        </p:spPr>
      </p:pic>
      <p:pic>
        <p:nvPicPr>
          <p:cNvPr id="1044" name=""/>
          <p:cNvPicPr>
            <a:picLocks noChangeAspect="1"/>
          </p:cNvPicPr>
          <p:nvPr/>
        </p:nvPicPr>
        <p:blipFill rotWithShape="1">
          <a:blip r:embed="rId10"/>
          <a:srcRect l="24320" r="25230"/>
          <a:stretch>
            <a:fillRect/>
          </a:stretch>
        </p:blipFill>
        <p:spPr>
          <a:xfrm>
            <a:off x="2844714" y="4172775"/>
            <a:ext cx="864096" cy="570880"/>
          </a:xfrm>
          <a:prstGeom prst="rect">
            <a:avLst/>
          </a:prstGeom>
        </p:spPr>
      </p:pic>
      <p:pic>
        <p:nvPicPr>
          <p:cNvPr id="1045" name=""/>
          <p:cNvPicPr>
            <a:picLocks noChangeAspect="1"/>
          </p:cNvPicPr>
          <p:nvPr/>
        </p:nvPicPr>
        <p:blipFill rotWithShape="1">
          <a:blip r:embed="rId11"/>
          <a:srcRect l="5940" r="10850" b="7920"/>
          <a:stretch>
            <a:fillRect/>
          </a:stretch>
        </p:blipFill>
        <p:spPr>
          <a:xfrm>
            <a:off x="3850091" y="4087591"/>
            <a:ext cx="864096" cy="717181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125767" y="4972642"/>
            <a:ext cx="1254810" cy="317624"/>
          </a:xfrm>
          <a:prstGeom prst="rect">
            <a:avLst/>
          </a:prstGeom>
        </p:spPr>
      </p:pic>
      <p:pic>
        <p:nvPicPr>
          <p:cNvPr id="104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110674" y="5518138"/>
            <a:ext cx="1189236" cy="376448"/>
          </a:xfrm>
          <a:prstGeom prst="rect">
            <a:avLst/>
          </a:prstGeom>
        </p:spPr>
      </p:pic>
      <p:pic>
        <p:nvPicPr>
          <p:cNvPr id="104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48971" y="3553869"/>
            <a:ext cx="952500" cy="966787"/>
          </a:xfrm>
          <a:prstGeom prst="rect">
            <a:avLst/>
          </a:prstGeom>
        </p:spPr>
      </p:pic>
      <p:pic>
        <p:nvPicPr>
          <p:cNvPr id="1049" name=""/>
          <p:cNvPicPr>
            <a:picLocks noChangeAspect="1"/>
          </p:cNvPicPr>
          <p:nvPr/>
        </p:nvPicPr>
        <p:blipFill rotWithShape="1">
          <a:blip r:embed="rId15"/>
          <a:srcRect l="17290" t="33400" r="17290" b="33400"/>
          <a:stretch>
            <a:fillRect/>
          </a:stretch>
        </p:blipFill>
        <p:spPr>
          <a:xfrm>
            <a:off x="5949718" y="3844636"/>
            <a:ext cx="1224136" cy="326436"/>
          </a:xfrm>
          <a:prstGeom prst="rect">
            <a:avLst/>
          </a:prstGeom>
        </p:spPr>
      </p:pic>
      <p:pic>
        <p:nvPicPr>
          <p:cNvPr id="105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946982" y="4285344"/>
            <a:ext cx="1420338" cy="574099"/>
          </a:xfrm>
          <a:prstGeom prst="rect">
            <a:avLst/>
          </a:prstGeom>
        </p:spPr>
      </p:pic>
      <p:pic>
        <p:nvPicPr>
          <p:cNvPr id="1051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160365" y="4683896"/>
            <a:ext cx="998239" cy="998239"/>
          </a:xfrm>
          <a:prstGeom prst="rect">
            <a:avLst/>
          </a:prstGeom>
        </p:spPr>
      </p:pic>
      <p:pic>
        <p:nvPicPr>
          <p:cNvPr id="1052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6094947" y="4714203"/>
            <a:ext cx="1070248" cy="1070248"/>
          </a:xfrm>
          <a:prstGeom prst="rect">
            <a:avLst/>
          </a:prstGeom>
        </p:spPr>
      </p:pic>
      <p:pic>
        <p:nvPicPr>
          <p:cNvPr id="1053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72832" y="2970068"/>
            <a:ext cx="762914" cy="865907"/>
          </a:xfrm>
          <a:prstGeom prst="rect">
            <a:avLst/>
          </a:prstGeom>
        </p:spPr>
      </p:pic>
      <p:pic>
        <p:nvPicPr>
          <p:cNvPr id="1054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495435" y="2954482"/>
            <a:ext cx="909205" cy="909205"/>
          </a:xfrm>
          <a:prstGeom prst="rect">
            <a:avLst/>
          </a:prstGeom>
        </p:spPr>
      </p:pic>
      <p:pic>
        <p:nvPicPr>
          <p:cNvPr id="1055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914407" y="4041197"/>
            <a:ext cx="1079292" cy="604404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667625" y="4807959"/>
            <a:ext cx="1758811" cy="253388"/>
          </a:xfrm>
          <a:prstGeom prst="rect">
            <a:avLst/>
          </a:prstGeom>
        </p:spPr>
      </p:pic>
      <p:sp>
        <p:nvSpPr>
          <p:cNvPr id="1057" name=""/>
          <p:cNvSpPr txBox="1"/>
          <p:nvPr/>
        </p:nvSpPr>
        <p:spPr>
          <a:xfrm>
            <a:off x="5413663" y="5685559"/>
            <a:ext cx="1469102" cy="44663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google geolocation</a:t>
            </a:r>
            <a:endParaRPr lang="en-US" altLang="ko-KR" sz="1200">
              <a:latin typeface="KoPubWorld돋움체_Pro Bold"/>
              <a:ea typeface="KoPubWorld돋움체_Pro Bold"/>
            </a:endParaRPr>
          </a:p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     &amp;geocoding</a:t>
            </a:r>
            <a:endParaRPr lang="en-US" altLang="ko-KR" sz="1200">
              <a:latin typeface="KoPubWorld돋움체_Pro Bold"/>
              <a:ea typeface="KoPubWorld돋움체_Pro Bold"/>
            </a:endParaRPr>
          </a:p>
        </p:txBody>
      </p:sp>
      <p:sp>
        <p:nvSpPr>
          <p:cNvPr id="1059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7" name=""/>
          <p:cNvSpPr/>
          <p:nvPr/>
        </p:nvSpPr>
        <p:spPr>
          <a:xfrm>
            <a:off x="272480" y="1412776"/>
            <a:ext cx="4680520" cy="5256584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2576736" y="3233162"/>
            <a:ext cx="2458179" cy="69989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lt1"/>
                </a:solidFill>
                <a:latin typeface="나눔스퀘어 ExtraBold"/>
                <a:ea typeface="나눔스퀘어 ExtraBold"/>
              </a:rPr>
              <a:t>BLACK</a:t>
            </a:r>
            <a:endParaRPr lang="en-US" altLang="ko-KR" sz="4000" spc="10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039062" y="4026763"/>
            <a:ext cx="2434252" cy="69838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dk1"/>
                </a:solidFill>
                <a:latin typeface="나눔스퀘어 ExtraBold"/>
                <a:ea typeface="나눔스퀘어 ExtraBold"/>
              </a:rPr>
              <a:t>WHITE</a:t>
            </a:r>
            <a:endParaRPr lang="en-US" altLang="ko-KR" sz="4000" spc="1000">
              <a:solidFill>
                <a:schemeClr val="dk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4590" t="40320" r="-4590" b="-20790"/>
          <a:stretch>
            <a:fillRect/>
          </a:stretch>
        </p:blipFill>
        <p:spPr>
          <a:xfrm>
            <a:off x="5601072" y="1967552"/>
            <a:ext cx="3407246" cy="5637912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rcRect t="19950" b="8460"/>
          <a:stretch>
            <a:fillRect/>
          </a:stretch>
        </p:blipFill>
        <p:spPr>
          <a:xfrm>
            <a:off x="992560" y="1628800"/>
            <a:ext cx="3335238" cy="490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느낀점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>
          <a:xfrm>
            <a:off x="200025" y="260648"/>
            <a:ext cx="144463" cy="431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/>
          <p:cNvSpPr>
            <a:spLocks noChangeArrowheads="1"/>
          </p:cNvSpPr>
          <p:nvPr/>
        </p:nvSpPr>
        <p:spPr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connected,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inspired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SUBJECT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/>
          <p:cNvPicPr>
            <a:picLocks noChangeAspect="1" noChangeArrowheads="1"/>
          </p:cNvPicPr>
          <p:nvPr/>
        </p:nvPicPr>
        <p:blipFill rotWithShape="1">
          <a:blip r:embed="rId3"/>
          <a:srcRect t="46470" b="120"/>
          <a:stretch>
            <a:fillRect/>
          </a:stretch>
        </p:blipFill>
        <p:spPr>
          <a:xfrm>
            <a:off x="200472" y="1916832"/>
            <a:ext cx="4762500" cy="3807604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0">
            <a:off x="5889104" y="3356992"/>
            <a:ext cx="3094677" cy="1564064"/>
            <a:chOff x="5889104" y="3356992"/>
            <a:chExt cx="3094677" cy="1564064"/>
          </a:xfrm>
        </p:grpSpPr>
        <p:sp>
          <p:nvSpPr>
            <p:cNvPr id="39" name="직사각형 125"/>
            <p:cNvSpPr>
              <a:spLocks noChangeArrowheads="1"/>
            </p:cNvSpPr>
            <p:nvPr/>
          </p:nvSpPr>
          <p:spPr>
            <a:xfrm>
              <a:off x="5971359" y="3793673"/>
              <a:ext cx="2966101" cy="272442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2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/>
                  <a:ea typeface="나눔스퀘어 Bold"/>
                  <a:cs typeface="+mj-cs"/>
                </a:rPr>
                <a:t>숙박 공유 서비스</a:t>
              </a:r>
              <a:endPara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89104" y="4372619"/>
              <a:ext cx="3094677" cy="5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/>
                  <a:ea typeface="나눔스퀘어"/>
                  <a:cs typeface="+mj-cs"/>
                </a:rPr>
                <a:t>한국형 에어비엔비</a:t>
              </a: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98345" y="3356992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dist">
                <a:defRPr/>
              </a:pPr>
              <a:r>
                <a:rPr lang="ko-KR" altLang="en-US" sz="24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/>
                  <a:ea typeface="나눔스퀘어 Bold"/>
                </a:rPr>
                <a:t>내국인들만을 위한</a:t>
              </a:r>
              <a:endParaRPr lang="ko-KR" altLang="en-US" sz="2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20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73080" y="4606900"/>
            <a:ext cx="36068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3591" y="2178576"/>
            <a:ext cx="4531934" cy="3037709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2207202" y="5403272"/>
            <a:ext cx="5780463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나눔스퀘어라운드 ExtraBold"/>
                <a:ea typeface="나눔스퀘어라운드 ExtraBold"/>
              </a:rPr>
              <a:t>1인 가구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증가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인한 소비 패러다임이 소유에서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공유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확장</a:t>
            </a:r>
            <a:endParaRPr lang="en-US" altLang="ko-KR">
              <a:latin typeface="나눔스퀘어라운드 ExtraBold"/>
              <a:ea typeface="나눔스퀘어라운드 Extra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3382241" y="5784272"/>
            <a:ext cx="3483206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라운드 ExtraBold"/>
                <a:ea typeface="나눔스퀘어라운드 ExtraBold"/>
              </a:rPr>
              <a:t>국내 공유 숙박 소비자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&amp;</a:t>
            </a:r>
            <a:r>
              <a:rPr lang="ko-KR" altLang="en-US">
                <a:latin typeface="나눔스퀘어라운드 ExtraBold"/>
                <a:ea typeface="나눔스퀘어라운드 ExtraBold"/>
              </a:rPr>
              <a:t>공급자 </a:t>
            </a:r>
            <a:r>
              <a:rPr lang="ko-KR" altLang="en-US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급증</a:t>
            </a:r>
            <a:endParaRPr lang="ko-KR" altLang="en-US">
              <a:solidFill>
                <a:srgbClr val="ff0000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823" y="1894886"/>
            <a:ext cx="9315053" cy="4564179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53338">
            <a:off x="1887681" y="2874818"/>
            <a:ext cx="580158" cy="58015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22326">
            <a:off x="4464627" y="2862695"/>
            <a:ext cx="580158" cy="58015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22326">
            <a:off x="7344641" y="2841913"/>
            <a:ext cx="580158" cy="580158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9296110">
            <a:off x="1837459" y="4244687"/>
            <a:ext cx="580158" cy="580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594617"/>
            <a:ext cx="9433495" cy="507447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2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4368" y="2069522"/>
            <a:ext cx="4682339" cy="341168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6210" y="3108613"/>
            <a:ext cx="4290165" cy="3125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504" y="2765077"/>
            <a:ext cx="4598834" cy="33668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070" y="3140968"/>
            <a:ext cx="4203434" cy="2625849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8504" y="2824691"/>
            <a:ext cx="4598834" cy="324757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86070" y="3766293"/>
            <a:ext cx="4203434" cy="137519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8112" y="1340768"/>
            <a:ext cx="7617296" cy="522573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719339" y="3573016"/>
            <a:ext cx="2222923" cy="44882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ERD</a:t>
            </a:r>
            <a:endParaRPr lang="en-US" altLang="ko-KR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294</ep:Words>
  <ep:PresentationFormat>A4 용지(210x297mm)</ep:PresentationFormat>
  <ep:Paragraphs>220</ep:Paragraphs>
  <ep:Slides>25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슬라이드 1</vt:lpstr>
      <vt:lpstr>슬라이드 2</vt:lpstr>
      <vt:lpstr>1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2018-09-20T04:59:45.000</dcterms:created>
  <dc:creator>siuser</dc:creator>
  <cp:lastModifiedBy>treej_oyd8l93</cp:lastModifiedBy>
  <dcterms:modified xsi:type="dcterms:W3CDTF">2020-02-25T06:28:28.466</dcterms:modified>
  <cp:revision>1671</cp:revision>
  <dc:title>PowerPoint 프레젠테이션</dc:title>
  <cp:version>1000.0000.01</cp:version>
</cp:coreProperties>
</file>